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Arsenal" panose="020B0604020202020204" charset="0"/>
      <p:regular r:id="rId15"/>
    </p:embeddedFont>
    <p:embeddedFont>
      <p:font typeface="Arsenal Bold" panose="020B0604020202020204" charset="0"/>
      <p:regular r:id="rId16"/>
    </p:embeddedFont>
    <p:embeddedFont>
      <p:font typeface="Arsenal Italics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ejaVu Serif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38C41-3D11-4542-8518-05EFF85422B7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055EB-6E5B-408E-9A81-4384CE219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0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55EB-6E5B-408E-9A81-4384CE2192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3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Er_ih_FYxK4gEbMwlkWpHy4gbg6Ifmcc/view?usp=sharing" TargetMode="External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1761">
            <a:off x="-6055422" y="2498096"/>
            <a:ext cx="9267406" cy="12492827"/>
          </a:xfrm>
          <a:custGeom>
            <a:avLst/>
            <a:gdLst/>
            <a:ahLst/>
            <a:cxnLst/>
            <a:rect l="l" t="t" r="r" b="b"/>
            <a:pathLst>
              <a:path w="9267406" h="12492827">
                <a:moveTo>
                  <a:pt x="0" y="0"/>
                </a:moveTo>
                <a:lnTo>
                  <a:pt x="9267406" y="0"/>
                </a:lnTo>
                <a:lnTo>
                  <a:pt x="9267406" y="12492827"/>
                </a:lnTo>
                <a:lnTo>
                  <a:pt x="0" y="1249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82946" y="-4735823"/>
            <a:ext cx="8968224" cy="8634892"/>
          </a:xfrm>
          <a:custGeom>
            <a:avLst/>
            <a:gdLst/>
            <a:ahLst/>
            <a:cxnLst/>
            <a:rect l="l" t="t" r="r" b="b"/>
            <a:pathLst>
              <a:path w="8968224" h="8634892">
                <a:moveTo>
                  <a:pt x="0" y="0"/>
                </a:moveTo>
                <a:lnTo>
                  <a:pt x="8968223" y="0"/>
                </a:lnTo>
                <a:lnTo>
                  <a:pt x="8968223" y="8634892"/>
                </a:lnTo>
                <a:lnTo>
                  <a:pt x="0" y="863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595568" y="2017444"/>
            <a:ext cx="9504629" cy="1708445"/>
            <a:chOff x="0" y="0"/>
            <a:chExt cx="12672839" cy="2277926"/>
          </a:xfrm>
        </p:grpSpPr>
        <p:sp>
          <p:nvSpPr>
            <p:cNvPr id="5" name="TextBox 5"/>
            <p:cNvSpPr txBox="1"/>
            <p:nvPr/>
          </p:nvSpPr>
          <p:spPr>
            <a:xfrm>
              <a:off x="0" y="50906"/>
              <a:ext cx="12672839" cy="1287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29"/>
                </a:lnSpc>
              </a:pPr>
              <a:r>
                <a:rPr lang="en-US" sz="6662">
                  <a:solidFill>
                    <a:srgbClr val="664228"/>
                  </a:solidFill>
                  <a:latin typeface="Arsenal Bold"/>
                </a:rPr>
                <a:t>Trò chơi Ô ăn Quan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80487"/>
              <a:ext cx="12672839" cy="503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147143" y="2627435"/>
            <a:ext cx="2281713" cy="2196906"/>
          </a:xfrm>
          <a:custGeom>
            <a:avLst/>
            <a:gdLst/>
            <a:ahLst/>
            <a:cxnLst/>
            <a:rect l="l" t="t" r="r" b="b"/>
            <a:pathLst>
              <a:path w="2281713" h="2196906">
                <a:moveTo>
                  <a:pt x="0" y="0"/>
                </a:moveTo>
                <a:lnTo>
                  <a:pt x="2281714" y="0"/>
                </a:lnTo>
                <a:lnTo>
                  <a:pt x="2281714" y="2196907"/>
                </a:lnTo>
                <a:lnTo>
                  <a:pt x="0" y="219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5314" y="9810499"/>
            <a:ext cx="4634548" cy="396043"/>
          </a:xfrm>
          <a:custGeom>
            <a:avLst/>
            <a:gdLst/>
            <a:ahLst/>
            <a:cxnLst/>
            <a:rect l="l" t="t" r="r" b="b"/>
            <a:pathLst>
              <a:path w="4634548" h="396043">
                <a:moveTo>
                  <a:pt x="0" y="0"/>
                </a:moveTo>
                <a:lnTo>
                  <a:pt x="4634548" y="0"/>
                </a:lnTo>
                <a:lnTo>
                  <a:pt x="4634548" y="396043"/>
                </a:lnTo>
                <a:lnTo>
                  <a:pt x="0" y="39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56642" y="412750"/>
            <a:ext cx="9834562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6999">
                <a:solidFill>
                  <a:srgbClr val="191919"/>
                </a:solidFill>
                <a:latin typeface="Arsenal Bold"/>
              </a:rPr>
              <a:t>Đại học Bách Khoa Hà Nội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08671" y="1425575"/>
            <a:ext cx="668238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Arsenal Italics"/>
              </a:rPr>
              <a:t>Trường Công nghệ thông tin và truyền thông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0822" y="4190363"/>
            <a:ext cx="6929438" cy="95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0"/>
                </a:solidFill>
                <a:latin typeface="Arsenal Italics"/>
              </a:rPr>
              <a:t>Thành viên nhóm 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1481" y="5295999"/>
            <a:ext cx="13114599" cy="344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7"/>
              </a:lnSpc>
            </a:pPr>
            <a:r>
              <a:rPr lang="en-US" sz="4638" spc="92">
                <a:solidFill>
                  <a:srgbClr val="000000"/>
                </a:solidFill>
                <a:latin typeface="Arsenal"/>
              </a:rPr>
              <a:t>Nguyễn Ngoc Anh Thư - 20215143 : thiết kế giao diện</a:t>
            </a:r>
          </a:p>
          <a:p>
            <a:pPr>
              <a:lnSpc>
                <a:spcPts val="6957"/>
              </a:lnSpc>
            </a:pPr>
            <a:r>
              <a:rPr lang="en-US" sz="4638" spc="92">
                <a:solidFill>
                  <a:srgbClr val="000000"/>
                </a:solidFill>
                <a:latin typeface="Arsenal"/>
              </a:rPr>
              <a:t>Hoàng Văn Thuấn - 20215140: thiết kế giao diện</a:t>
            </a:r>
          </a:p>
          <a:p>
            <a:pPr>
              <a:lnSpc>
                <a:spcPts val="6957"/>
              </a:lnSpc>
            </a:pPr>
            <a:r>
              <a:rPr lang="en-US" sz="4638" spc="92">
                <a:solidFill>
                  <a:srgbClr val="000000"/>
                </a:solidFill>
                <a:latin typeface="Arsenal"/>
              </a:rPr>
              <a:t>Vũ Đức Thịnh - 20210816: Game play</a:t>
            </a:r>
          </a:p>
          <a:p>
            <a:pPr>
              <a:lnSpc>
                <a:spcPts val="6957"/>
              </a:lnSpc>
            </a:pPr>
            <a:r>
              <a:rPr lang="en-US" sz="4638" spc="92">
                <a:solidFill>
                  <a:srgbClr val="000000"/>
                </a:solidFill>
                <a:latin typeface="Arsenal"/>
              </a:rPr>
              <a:t>Nguyễn Hoàng Ninh Thuận - 20215141: Game play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589007" y="1558710"/>
            <a:ext cx="13109987" cy="73743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91343" y="801687"/>
            <a:ext cx="250531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664228"/>
                </a:solidFill>
                <a:latin typeface="Arsenal Bold"/>
              </a:rPr>
              <a:t>Video 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11767" y="9053944"/>
            <a:ext cx="5664464" cy="8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chemeClr val="accent2">
                    <a:lumMod val="50000"/>
                  </a:schemeClr>
                </a:solidFill>
                <a:latin typeface="DejaVu Serif Bold"/>
                <a:hlinkClick r:id="rId6" tooltip="https://drive.google.com/file/d/1Er_ih_FYxK4gEbMwlkWpHy4gbg6Ifmcc/view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6985" y="487362"/>
            <a:ext cx="775474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1.Yêu cầu chi tiết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6985" y="1818511"/>
            <a:ext cx="16424331" cy="761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9"/>
              </a:lnSpc>
            </a:pPr>
            <a:r>
              <a:rPr lang="en-US" sz="3217">
                <a:solidFill>
                  <a:srgbClr val="000000"/>
                </a:solidFill>
                <a:latin typeface="Arimo Bold"/>
              </a:rPr>
              <a:t>Trên màn hình chính: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Bắt đầu: bắt đầu trò chơi. Để thuận tiện, không cần phải tạo ra các cấp độ khác nhau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Thoát: thoát khỏi chương trình. Hãy chắc chắn hỏi người dùng nếu họ muốn thoát khỏi trò chơi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Trợ giúp: Hiển thị hướng dẫn cho việc chơi game</a:t>
            </a:r>
          </a:p>
          <a:p>
            <a:pPr algn="just">
              <a:lnSpc>
                <a:spcPts val="3539"/>
              </a:lnSpc>
            </a:pPr>
            <a:r>
              <a:rPr lang="en-US" sz="3217">
                <a:solidFill>
                  <a:srgbClr val="000000"/>
                </a:solidFill>
                <a:latin typeface="Arimo Bold"/>
              </a:rPr>
              <a:t>Trong trò chơi: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Bảng game: Bảng game bao gồm 10 ô, chia thành 2 hàng và 2 nửa vòng tròn ở hai đầu của bảng. Ban đầu, mỗi ô có 5 viên ngọc nhỏ, và mỗi nửa vòng tròn có 1 viên ngọc lớn. Mỗi viên ngọc nhỏ tương đương 1 điểm, và mỗi viên ngọc lớn tương đương 5 điểm.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Đối với mỗi lượt, ứng dụng phải rõ ràng hiển thị lượt của ai. Người chơi sẽ chọn một</a:t>
            </a:r>
          </a:p>
          <a:p>
            <a:pPr algn="just">
              <a:lnSpc>
                <a:spcPts val="3539"/>
              </a:lnSpc>
            </a:pPr>
            <a:r>
              <a:rPr lang="en-US" sz="3217">
                <a:solidFill>
                  <a:srgbClr val="000000"/>
                </a:solidFill>
                <a:latin typeface="Arimo"/>
              </a:rPr>
              <a:t>      ô và hướng để rải các viên ngọc. Anh ta có điểm khi sau khi hoàn thành rải, có một ô    trống liền sau một ô có ngọc. Điểm người chơi được cho lượt chơi đó bằng điểm số ngọc có trong ô đó.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Trò chơi kết thúc khi không còn ngọc trong cả hai nửa vòng tròn. Ứng dụng phải thông báo người chiến thắng và điểm của mỗi người chơi.</a:t>
            </a:r>
          </a:p>
          <a:p>
            <a:pPr marL="719886" lvl="1" indent="-359943" algn="just">
              <a:lnSpc>
                <a:spcPts val="3667"/>
              </a:lnSpc>
              <a:buFont typeface="Arial"/>
              <a:buChar char="•"/>
            </a:pPr>
            <a:r>
              <a:rPr lang="en-US" sz="3334">
                <a:solidFill>
                  <a:srgbClr val="000000"/>
                </a:solidFill>
                <a:latin typeface="Arimo"/>
              </a:rPr>
              <a:t>Để đơn giản, ta không cần phải xây dựng một bot để chơi với người chơi.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658" y="1784375"/>
            <a:ext cx="15180683" cy="8072845"/>
          </a:xfrm>
          <a:custGeom>
            <a:avLst/>
            <a:gdLst/>
            <a:ahLst/>
            <a:cxnLst/>
            <a:rect l="l" t="t" r="r" b="b"/>
            <a:pathLst>
              <a:path w="15180683" h="8072845">
                <a:moveTo>
                  <a:pt x="0" y="0"/>
                </a:moveTo>
                <a:lnTo>
                  <a:pt x="15180684" y="0"/>
                </a:lnTo>
                <a:lnTo>
                  <a:pt x="15180684" y="8072845"/>
                </a:lnTo>
                <a:lnTo>
                  <a:pt x="0" y="8072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11656" y="487362"/>
            <a:ext cx="712208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Usecase diagram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5732" y="631301"/>
            <a:ext cx="16623891" cy="9655699"/>
          </a:xfrm>
          <a:custGeom>
            <a:avLst/>
            <a:gdLst/>
            <a:ahLst/>
            <a:cxnLst/>
            <a:rect l="l" t="t" r="r" b="b"/>
            <a:pathLst>
              <a:path w="16623891" h="9655699">
                <a:moveTo>
                  <a:pt x="0" y="0"/>
                </a:moveTo>
                <a:lnTo>
                  <a:pt x="16623891" y="0"/>
                </a:lnTo>
                <a:lnTo>
                  <a:pt x="16623891" y="9655699"/>
                </a:lnTo>
                <a:lnTo>
                  <a:pt x="0" y="965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97" r="-34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0796" y="89963"/>
            <a:ext cx="933688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General class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9684" y="61733"/>
            <a:ext cx="13708316" cy="10225267"/>
          </a:xfrm>
          <a:custGeom>
            <a:avLst/>
            <a:gdLst/>
            <a:ahLst/>
            <a:cxnLst/>
            <a:rect l="l" t="t" r="r" b="b"/>
            <a:pathLst>
              <a:path w="13708316" h="10225267">
                <a:moveTo>
                  <a:pt x="0" y="0"/>
                </a:moveTo>
                <a:lnTo>
                  <a:pt x="13708316" y="0"/>
                </a:lnTo>
                <a:lnTo>
                  <a:pt x="13708316" y="10225267"/>
                </a:lnTo>
                <a:lnTo>
                  <a:pt x="0" y="10225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" t="-4061" b="-167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24" y="276071"/>
            <a:ext cx="3975383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Detail class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6696" y="0"/>
            <a:ext cx="16183124" cy="10036180"/>
          </a:xfrm>
          <a:custGeom>
            <a:avLst/>
            <a:gdLst/>
            <a:ahLst/>
            <a:cxnLst/>
            <a:rect l="l" t="t" r="r" b="b"/>
            <a:pathLst>
              <a:path w="16183124" h="10036180">
                <a:moveTo>
                  <a:pt x="0" y="0"/>
                </a:moveTo>
                <a:lnTo>
                  <a:pt x="16183125" y="0"/>
                </a:lnTo>
                <a:lnTo>
                  <a:pt x="16183125" y="10036180"/>
                </a:lnTo>
                <a:lnTo>
                  <a:pt x="0" y="1003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90" b="-23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316677"/>
            <a:ext cx="2306696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664228"/>
                </a:solidFill>
                <a:latin typeface="Arsenal Bold"/>
              </a:rPr>
              <a:t>Package controller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63050" y="2241199"/>
            <a:ext cx="0" cy="6665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591073" y="3192030"/>
            <a:ext cx="0" cy="1413147"/>
          </a:xfrm>
          <a:prstGeom prst="line">
            <a:avLst/>
          </a:prstGeom>
          <a:ln w="123825" cap="flat">
            <a:solidFill>
              <a:srgbClr val="664228">
                <a:alpha val="41961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2477029" y="4605177"/>
            <a:ext cx="4425023" cy="0"/>
          </a:xfrm>
          <a:prstGeom prst="line">
            <a:avLst/>
          </a:prstGeom>
          <a:ln w="95250" cap="flat">
            <a:solidFill>
              <a:srgbClr val="664228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H="1">
            <a:off x="6902052" y="4605177"/>
            <a:ext cx="0" cy="1429036"/>
          </a:xfrm>
          <a:prstGeom prst="line">
            <a:avLst/>
          </a:prstGeom>
          <a:ln w="57150" cap="flat">
            <a:solidFill>
              <a:srgbClr val="66422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2477029" y="4605177"/>
            <a:ext cx="0" cy="1429036"/>
          </a:xfrm>
          <a:prstGeom prst="line">
            <a:avLst/>
          </a:prstGeom>
          <a:ln w="57150" cap="flat">
            <a:solidFill>
              <a:srgbClr val="66422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49410" y="6541436"/>
            <a:ext cx="2655238" cy="1409690"/>
          </a:xfrm>
          <a:custGeom>
            <a:avLst/>
            <a:gdLst/>
            <a:ahLst/>
            <a:cxnLst/>
            <a:rect l="l" t="t" r="r" b="b"/>
            <a:pathLst>
              <a:path w="2655238" h="1409690">
                <a:moveTo>
                  <a:pt x="0" y="0"/>
                </a:moveTo>
                <a:lnTo>
                  <a:pt x="2655238" y="0"/>
                </a:lnTo>
                <a:lnTo>
                  <a:pt x="2655238" y="1409690"/>
                </a:lnTo>
                <a:lnTo>
                  <a:pt x="0" y="140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206214" y="6492638"/>
            <a:ext cx="1391676" cy="1507286"/>
          </a:xfrm>
          <a:custGeom>
            <a:avLst/>
            <a:gdLst/>
            <a:ahLst/>
            <a:cxnLst/>
            <a:rect l="l" t="t" r="r" b="b"/>
            <a:pathLst>
              <a:path w="1391676" h="1507286">
                <a:moveTo>
                  <a:pt x="0" y="0"/>
                </a:moveTo>
                <a:lnTo>
                  <a:pt x="1391676" y="0"/>
                </a:lnTo>
                <a:lnTo>
                  <a:pt x="1391676" y="1507286"/>
                </a:lnTo>
                <a:lnTo>
                  <a:pt x="0" y="150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4276189" y="3192030"/>
            <a:ext cx="0" cy="1413147"/>
          </a:xfrm>
          <a:prstGeom prst="line">
            <a:avLst/>
          </a:prstGeom>
          <a:ln w="104775" cap="flat">
            <a:solidFill>
              <a:srgbClr val="664228">
                <a:alpha val="41961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2063677" y="4624227"/>
            <a:ext cx="4425023" cy="0"/>
          </a:xfrm>
          <a:prstGeom prst="line">
            <a:avLst/>
          </a:prstGeom>
          <a:ln w="104775" cap="flat">
            <a:solidFill>
              <a:srgbClr val="664228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082727" y="4605177"/>
            <a:ext cx="0" cy="1429036"/>
          </a:xfrm>
          <a:prstGeom prst="line">
            <a:avLst/>
          </a:prstGeom>
          <a:ln w="57150" cap="flat">
            <a:solidFill>
              <a:srgbClr val="66422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6488701" y="4605177"/>
            <a:ext cx="0" cy="1429036"/>
          </a:xfrm>
          <a:prstGeom prst="line">
            <a:avLst/>
          </a:prstGeom>
          <a:ln w="66675" cap="flat">
            <a:solidFill>
              <a:srgbClr val="66422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230120" y="6336076"/>
            <a:ext cx="1705215" cy="1615050"/>
          </a:xfrm>
          <a:custGeom>
            <a:avLst/>
            <a:gdLst/>
            <a:ahLst/>
            <a:cxnLst/>
            <a:rect l="l" t="t" r="r" b="b"/>
            <a:pathLst>
              <a:path w="1705215" h="1615050">
                <a:moveTo>
                  <a:pt x="0" y="0"/>
                </a:moveTo>
                <a:lnTo>
                  <a:pt x="1705215" y="0"/>
                </a:lnTo>
                <a:lnTo>
                  <a:pt x="1705215" y="1615050"/>
                </a:lnTo>
                <a:lnTo>
                  <a:pt x="0" y="161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90" r="-33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90865" y="6209647"/>
            <a:ext cx="928280" cy="1741479"/>
          </a:xfrm>
          <a:custGeom>
            <a:avLst/>
            <a:gdLst/>
            <a:ahLst/>
            <a:cxnLst/>
            <a:rect l="l" t="t" r="r" b="b"/>
            <a:pathLst>
              <a:path w="928280" h="1741479">
                <a:moveTo>
                  <a:pt x="0" y="0"/>
                </a:moveTo>
                <a:lnTo>
                  <a:pt x="928280" y="0"/>
                </a:lnTo>
                <a:lnTo>
                  <a:pt x="928280" y="1741479"/>
                </a:lnTo>
                <a:lnTo>
                  <a:pt x="0" y="1741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646670" y="2042679"/>
            <a:ext cx="188880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Gem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8519" y="8501062"/>
            <a:ext cx="1877020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senal Bold"/>
              </a:rPr>
              <a:t>Small gem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83510" y="8495224"/>
            <a:ext cx="1437084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senal Bold"/>
              </a:rPr>
              <a:t>Big gem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82525" y="2042679"/>
            <a:ext cx="338732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Squares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2889" y="8322601"/>
            <a:ext cx="2919677" cy="53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Arsenal Bold"/>
              </a:rPr>
              <a:t>Normal square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57741" y="8420802"/>
            <a:ext cx="1701559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rsenal Bold"/>
              </a:rPr>
              <a:t>Half circle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18816" y="246119"/>
            <a:ext cx="485036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Inheritance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37768" y="-39023"/>
            <a:ext cx="604004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Polymorphism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17689" y="1167477"/>
            <a:ext cx="5361405" cy="76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2"/>
              </a:lnSpc>
              <a:spcBef>
                <a:spcPct val="0"/>
              </a:spcBef>
            </a:pPr>
            <a:r>
              <a:rPr lang="en-US" sz="5429">
                <a:solidFill>
                  <a:srgbClr val="664228"/>
                </a:solidFill>
                <a:latin typeface="Arsenal Bold"/>
              </a:rPr>
              <a:t>Method overriding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44932" y="2340029"/>
            <a:ext cx="7762042" cy="295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6D05ED"/>
                </a:solidFill>
                <a:latin typeface="Arsenal"/>
              </a:rPr>
              <a:t>public int</a:t>
            </a:r>
            <a:r>
              <a:rPr lang="en-US" sz="3000">
                <a:solidFill>
                  <a:srgbClr val="7F73E3"/>
                </a:solidFill>
                <a:latin typeface="Arsenal"/>
              </a:rPr>
              <a:t> 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getPoint() {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BigGem </a:t>
            </a:r>
            <a:r>
              <a:rPr lang="en-US" sz="3000">
                <a:solidFill>
                  <a:srgbClr val="AD795B"/>
                </a:solidFill>
                <a:latin typeface="Arsenal"/>
              </a:rPr>
              <a:t>bigGem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= </a:t>
            </a:r>
            <a:r>
              <a:rPr lang="en-US" sz="3000">
                <a:solidFill>
                  <a:srgbClr val="BC1823"/>
                </a:solidFill>
                <a:latin typeface="Arsenal"/>
              </a:rPr>
              <a:t>new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BigGem();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SmallGem </a:t>
            </a:r>
            <a:r>
              <a:rPr lang="en-US" sz="3000">
                <a:solidFill>
                  <a:srgbClr val="AD795B"/>
                </a:solidFill>
                <a:latin typeface="Arsenal"/>
              </a:rPr>
              <a:t>smallGem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= </a:t>
            </a:r>
            <a:r>
              <a:rPr lang="en-US" sz="3000">
                <a:solidFill>
                  <a:srgbClr val="BC1823"/>
                </a:solidFill>
                <a:latin typeface="Arsenal"/>
              </a:rPr>
              <a:t>new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SmallGem();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</a:t>
            </a:r>
            <a:r>
              <a:rPr lang="en-US" sz="3000">
                <a:solidFill>
                  <a:srgbClr val="602E9E"/>
                </a:solidFill>
                <a:latin typeface="Arsenal"/>
              </a:rPr>
              <a:t>int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point = </a:t>
            </a:r>
            <a:r>
              <a:rPr lang="en-US" sz="3000">
                <a:solidFill>
                  <a:srgbClr val="6257E3"/>
                </a:solidFill>
                <a:latin typeface="Arsenal"/>
              </a:rPr>
              <a:t>numberOfBigGems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*</a:t>
            </a:r>
            <a:r>
              <a:rPr lang="en-US" sz="3000">
                <a:solidFill>
                  <a:srgbClr val="AD795B"/>
                </a:solidFill>
                <a:latin typeface="Arsenal"/>
              </a:rPr>
              <a:t>bigGem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.getPoint() +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  </a:t>
            </a:r>
            <a:r>
              <a:rPr lang="en-US" sz="3000">
                <a:solidFill>
                  <a:srgbClr val="6257E3"/>
                </a:solidFill>
                <a:latin typeface="Arsenal"/>
              </a:rPr>
              <a:t>numberOfSmallGems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*</a:t>
            </a:r>
            <a:r>
              <a:rPr lang="en-US" sz="3000">
                <a:solidFill>
                  <a:srgbClr val="AD795B"/>
                </a:solidFill>
                <a:latin typeface="Arsenal"/>
              </a:rPr>
              <a:t>smallGem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.getPoint();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</a:t>
            </a:r>
            <a:r>
              <a:rPr lang="en-US" sz="3000">
                <a:solidFill>
                  <a:srgbClr val="602E9E"/>
                </a:solidFill>
                <a:latin typeface="Arsenal"/>
              </a:rPr>
              <a:t>return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point;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44932" y="7290052"/>
            <a:ext cx="7678221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602E9E"/>
                </a:solidFill>
                <a:latin typeface="Arsenal"/>
              </a:rPr>
              <a:t>public int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getPoint() {</a:t>
            </a: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SmallGem </a:t>
            </a:r>
            <a:r>
              <a:rPr lang="en-US" sz="3000">
                <a:solidFill>
                  <a:srgbClr val="AD795B"/>
                </a:solidFill>
                <a:latin typeface="Arsenal"/>
              </a:rPr>
              <a:t>smallGem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= </a:t>
            </a:r>
            <a:r>
              <a:rPr lang="en-US" sz="3000">
                <a:solidFill>
                  <a:srgbClr val="BC1823"/>
                </a:solidFill>
                <a:latin typeface="Arsenal"/>
              </a:rPr>
              <a:t>new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SmallGem();</a:t>
            </a: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return </a:t>
            </a:r>
            <a:r>
              <a:rPr lang="en-US" sz="3000">
                <a:solidFill>
                  <a:srgbClr val="A5593C"/>
                </a:solidFill>
                <a:latin typeface="Arsenal"/>
              </a:rPr>
              <a:t>smallGem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.getPoint()*</a:t>
            </a:r>
            <a:r>
              <a:rPr lang="en-US" sz="3000">
                <a:solidFill>
                  <a:srgbClr val="6257E3"/>
                </a:solidFill>
                <a:latin typeface="Arsenal"/>
              </a:rPr>
              <a:t>numberOfSmallGems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;</a:t>
            </a: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}</a:t>
            </a: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}</a:t>
            </a:r>
          </a:p>
        </p:txBody>
      </p:sp>
      <p:sp>
        <p:nvSpPr>
          <p:cNvPr id="6" name="Freeform 6"/>
          <p:cNvSpPr/>
          <p:nvPr/>
        </p:nvSpPr>
        <p:spPr>
          <a:xfrm>
            <a:off x="4101403" y="7271002"/>
            <a:ext cx="2410057" cy="2282623"/>
          </a:xfrm>
          <a:custGeom>
            <a:avLst/>
            <a:gdLst/>
            <a:ahLst/>
            <a:cxnLst/>
            <a:rect l="l" t="t" r="r" b="b"/>
            <a:pathLst>
              <a:path w="2410057" h="2282623">
                <a:moveTo>
                  <a:pt x="0" y="0"/>
                </a:moveTo>
                <a:lnTo>
                  <a:pt x="2410057" y="0"/>
                </a:lnTo>
                <a:lnTo>
                  <a:pt x="2410057" y="2282623"/>
                </a:lnTo>
                <a:lnTo>
                  <a:pt x="0" y="2282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90" r="-33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354988" y="1971672"/>
            <a:ext cx="1902887" cy="3670415"/>
          </a:xfrm>
          <a:custGeom>
            <a:avLst/>
            <a:gdLst/>
            <a:ahLst/>
            <a:cxnLst/>
            <a:rect l="l" t="t" r="r" b="b"/>
            <a:pathLst>
              <a:path w="1902887" h="3670415">
                <a:moveTo>
                  <a:pt x="0" y="0"/>
                </a:moveTo>
                <a:lnTo>
                  <a:pt x="1902887" y="0"/>
                </a:lnTo>
                <a:lnTo>
                  <a:pt x="1902887" y="3670415"/>
                </a:lnTo>
                <a:lnTo>
                  <a:pt x="0" y="3670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51" r="-14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2263985" y="6546294"/>
            <a:ext cx="14995315" cy="0"/>
          </a:xfrm>
          <a:prstGeom prst="line">
            <a:avLst/>
          </a:prstGeom>
          <a:ln w="85725" cap="flat">
            <a:solidFill>
              <a:srgbClr val="6643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354988" y="5718287"/>
            <a:ext cx="1889522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664228"/>
                </a:solidFill>
                <a:latin typeface="Arsenal Bold"/>
              </a:rPr>
              <a:t>Half circle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31839" y="9591725"/>
            <a:ext cx="2735818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664228"/>
                </a:solidFill>
                <a:latin typeface="Arsenal Bold"/>
              </a:rPr>
              <a:t>Normal square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6150" y="2047240"/>
            <a:ext cx="2288013" cy="2000971"/>
          </a:xfrm>
          <a:custGeom>
            <a:avLst/>
            <a:gdLst/>
            <a:ahLst/>
            <a:cxnLst/>
            <a:rect l="l" t="t" r="r" b="b"/>
            <a:pathLst>
              <a:path w="2288013" h="2000971">
                <a:moveTo>
                  <a:pt x="0" y="0"/>
                </a:moveTo>
                <a:lnTo>
                  <a:pt x="2288013" y="0"/>
                </a:lnTo>
                <a:lnTo>
                  <a:pt x="2288013" y="2000971"/>
                </a:lnTo>
                <a:lnTo>
                  <a:pt x="0" y="20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51773" y="6347026"/>
            <a:ext cx="2447394" cy="1927507"/>
          </a:xfrm>
          <a:custGeom>
            <a:avLst/>
            <a:gdLst/>
            <a:ahLst/>
            <a:cxnLst/>
            <a:rect l="l" t="t" r="r" b="b"/>
            <a:pathLst>
              <a:path w="2447394" h="1927507">
                <a:moveTo>
                  <a:pt x="0" y="0"/>
                </a:moveTo>
                <a:lnTo>
                  <a:pt x="2447393" y="0"/>
                </a:lnTo>
                <a:lnTo>
                  <a:pt x="2447393" y="1927507"/>
                </a:lnTo>
                <a:lnTo>
                  <a:pt x="0" y="1927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638708">
            <a:off x="4415587" y="3284017"/>
            <a:ext cx="3358787" cy="1307492"/>
          </a:xfrm>
          <a:custGeom>
            <a:avLst/>
            <a:gdLst/>
            <a:ahLst/>
            <a:cxnLst/>
            <a:rect l="l" t="t" r="r" b="b"/>
            <a:pathLst>
              <a:path w="3358787" h="1307492">
                <a:moveTo>
                  <a:pt x="0" y="0"/>
                </a:moveTo>
                <a:lnTo>
                  <a:pt x="3358787" y="0"/>
                </a:lnTo>
                <a:lnTo>
                  <a:pt x="3358787" y="1307492"/>
                </a:lnTo>
                <a:lnTo>
                  <a:pt x="0" y="130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41700">
            <a:off x="10274112" y="3456650"/>
            <a:ext cx="3700119" cy="1172779"/>
          </a:xfrm>
          <a:custGeom>
            <a:avLst/>
            <a:gdLst/>
            <a:ahLst/>
            <a:cxnLst/>
            <a:rect l="l" t="t" r="r" b="b"/>
            <a:pathLst>
              <a:path w="3700119" h="1172779">
                <a:moveTo>
                  <a:pt x="0" y="0"/>
                </a:moveTo>
                <a:lnTo>
                  <a:pt x="3700120" y="0"/>
                </a:lnTo>
                <a:lnTo>
                  <a:pt x="3700120" y="1172779"/>
                </a:lnTo>
                <a:lnTo>
                  <a:pt x="0" y="1172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583473" y="6188719"/>
            <a:ext cx="2671628" cy="2085814"/>
          </a:xfrm>
          <a:custGeom>
            <a:avLst/>
            <a:gdLst/>
            <a:ahLst/>
            <a:cxnLst/>
            <a:rect l="l" t="t" r="r" b="b"/>
            <a:pathLst>
              <a:path w="2671628" h="2085814">
                <a:moveTo>
                  <a:pt x="0" y="0"/>
                </a:moveTo>
                <a:lnTo>
                  <a:pt x="2671629" y="0"/>
                </a:lnTo>
                <a:lnTo>
                  <a:pt x="2671629" y="2085814"/>
                </a:lnTo>
                <a:lnTo>
                  <a:pt x="0" y="2085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24163" y="5473969"/>
            <a:ext cx="6775705" cy="4344921"/>
          </a:xfrm>
          <a:custGeom>
            <a:avLst/>
            <a:gdLst/>
            <a:ahLst/>
            <a:cxnLst/>
            <a:rect l="l" t="t" r="r" b="b"/>
            <a:pathLst>
              <a:path w="6775705" h="4344921">
                <a:moveTo>
                  <a:pt x="0" y="0"/>
                </a:moveTo>
                <a:lnTo>
                  <a:pt x="6775705" y="0"/>
                </a:lnTo>
                <a:lnTo>
                  <a:pt x="6775705" y="4344921"/>
                </a:lnTo>
                <a:lnTo>
                  <a:pt x="0" y="43449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75573" y="2476818"/>
            <a:ext cx="405205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D3B094"/>
                </a:solidFill>
                <a:latin typeface="Arsenal Bold"/>
              </a:rPr>
              <a:t>player </a:t>
            </a:r>
            <a:r>
              <a:rPr lang="en-US" sz="3000">
                <a:solidFill>
                  <a:srgbClr val="000000"/>
                </a:solidFill>
                <a:latin typeface="Arsenal Bold"/>
              </a:rPr>
              <a:t>:    </a:t>
            </a:r>
            <a:r>
              <a:rPr lang="en-US" sz="3000">
                <a:solidFill>
                  <a:srgbClr val="6D05ED"/>
                </a:solidFill>
                <a:latin typeface="Arsenal Bold"/>
              </a:rPr>
              <a:t>Player</a:t>
            </a:r>
          </a:p>
          <a:p>
            <a:pPr marL="647700" lvl="1" indent="-323850" algn="just">
              <a:lnSpc>
                <a:spcPts val="33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D3B094"/>
                </a:solidFill>
                <a:latin typeface="Arsenal Bold"/>
              </a:rPr>
              <a:t>board  </a:t>
            </a:r>
            <a:r>
              <a:rPr lang="en-US" sz="3000">
                <a:solidFill>
                  <a:srgbClr val="000000"/>
                </a:solidFill>
                <a:latin typeface="Arsenal Bold"/>
              </a:rPr>
              <a:t>:   </a:t>
            </a:r>
            <a:r>
              <a:rPr lang="en-US" sz="3000">
                <a:solidFill>
                  <a:srgbClr val="6D05ED"/>
                </a:solidFill>
                <a:latin typeface="Arsenal Bold"/>
              </a:rPr>
              <a:t>BoardGame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81252" y="487362"/>
            <a:ext cx="4925496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Association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91731" y="1684338"/>
            <a:ext cx="1855113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Arsenal Bold"/>
              </a:rPr>
              <a:t>Match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90327" y="6505007"/>
            <a:ext cx="116014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>
                <a:solidFill>
                  <a:srgbClr val="191919"/>
                </a:solidFill>
                <a:latin typeface="Arsenal Bold"/>
              </a:rPr>
              <a:t>Player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43325" y="6505007"/>
            <a:ext cx="2168604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>
                <a:solidFill>
                  <a:srgbClr val="191919"/>
                </a:solidFill>
                <a:latin typeface="Arsenal Bold"/>
              </a:rPr>
              <a:t>BoardGame</a:t>
            </a:r>
          </a:p>
        </p:txBody>
      </p:sp>
      <p:sp>
        <p:nvSpPr>
          <p:cNvPr id="13" name="Freeform 13"/>
          <p:cNvSpPr/>
          <p:nvPr/>
        </p:nvSpPr>
        <p:spPr>
          <a:xfrm>
            <a:off x="2368295" y="5473969"/>
            <a:ext cx="6775705" cy="4344921"/>
          </a:xfrm>
          <a:custGeom>
            <a:avLst/>
            <a:gdLst/>
            <a:ahLst/>
            <a:cxnLst/>
            <a:rect l="l" t="t" r="r" b="b"/>
            <a:pathLst>
              <a:path w="6775705" h="4344921">
                <a:moveTo>
                  <a:pt x="0" y="0"/>
                </a:moveTo>
                <a:lnTo>
                  <a:pt x="6775705" y="0"/>
                </a:lnTo>
                <a:lnTo>
                  <a:pt x="6775705" y="4344921"/>
                </a:lnTo>
                <a:lnTo>
                  <a:pt x="0" y="43449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390327" y="7208279"/>
            <a:ext cx="348769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AD795B"/>
                </a:solidFill>
                <a:latin typeface="Arsenal Bold"/>
              </a:rPr>
              <a:t>Tương tác với trò chơi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3325" y="7208279"/>
            <a:ext cx="27279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AD795B"/>
                </a:solidFill>
                <a:latin typeface="Arsenal Bold"/>
              </a:rPr>
              <a:t>Chứa các ô và đá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Office PowerPoint</Application>
  <PresentationFormat>Custom</PresentationFormat>
  <Paragraphs>57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Arsenal Bold</vt:lpstr>
      <vt:lpstr>Arial</vt:lpstr>
      <vt:lpstr>Arimo Bold</vt:lpstr>
      <vt:lpstr>Arsenal</vt:lpstr>
      <vt:lpstr>DejaVu Serif Bold</vt:lpstr>
      <vt:lpstr>Calibri</vt:lpstr>
      <vt:lpstr>Arsenal Italics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Ô ăn quan JAVA</dc:title>
  <cp:lastModifiedBy>Bobby</cp:lastModifiedBy>
  <cp:revision>2</cp:revision>
  <dcterms:created xsi:type="dcterms:W3CDTF">2006-08-16T00:00:00Z</dcterms:created>
  <dcterms:modified xsi:type="dcterms:W3CDTF">2024-01-07T02:13:24Z</dcterms:modified>
  <dc:identifier>DAF5BsI9mxI</dc:identifier>
</cp:coreProperties>
</file>